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0"/>
  </p:notesMasterIdLst>
  <p:sldIdLst>
    <p:sldId id="418" r:id="rId3"/>
    <p:sldId id="386" r:id="rId4"/>
    <p:sldId id="445" r:id="rId5"/>
    <p:sldId id="429" r:id="rId6"/>
    <p:sldId id="460" r:id="rId7"/>
    <p:sldId id="593" r:id="rId8"/>
    <p:sldId id="582" r:id="rId9"/>
    <p:sldId id="590" r:id="rId10"/>
    <p:sldId id="591" r:id="rId11"/>
    <p:sldId id="592" r:id="rId12"/>
    <p:sldId id="589" r:id="rId13"/>
    <p:sldId id="583" r:id="rId14"/>
    <p:sldId id="584" r:id="rId15"/>
    <p:sldId id="594" r:id="rId16"/>
    <p:sldId id="595" r:id="rId17"/>
    <p:sldId id="585" r:id="rId18"/>
    <p:sldId id="586" r:id="rId19"/>
    <p:sldId id="598" r:id="rId20"/>
    <p:sldId id="596" r:id="rId21"/>
    <p:sldId id="597" r:id="rId22"/>
    <p:sldId id="599" r:id="rId23"/>
    <p:sldId id="600" r:id="rId24"/>
    <p:sldId id="601" r:id="rId25"/>
    <p:sldId id="602" r:id="rId26"/>
    <p:sldId id="603" r:id="rId27"/>
    <p:sldId id="480" r:id="rId28"/>
    <p:sldId id="479" r:id="rId29"/>
    <p:sldId id="587" r:id="rId30"/>
    <p:sldId id="588" r:id="rId31"/>
    <p:sldId id="511" r:id="rId32"/>
    <p:sldId id="501" r:id="rId33"/>
    <p:sldId id="510" r:id="rId34"/>
    <p:sldId id="452" r:id="rId35"/>
    <p:sldId id="451" r:id="rId36"/>
    <p:sldId id="513" r:id="rId37"/>
    <p:sldId id="514" r:id="rId38"/>
    <p:sldId id="449" r:id="rId3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24B"/>
    <a:srgbClr val="D04E1D"/>
    <a:srgbClr val="D1EEAC"/>
    <a:srgbClr val="9AC39A"/>
    <a:srgbClr val="96A8C3"/>
    <a:srgbClr val="FFFFCC"/>
    <a:srgbClr val="009900"/>
    <a:srgbClr val="A3B8C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8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8/7/2017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2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0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7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dirty="0"/>
              <a:t>21 — для FTP, 23 — для </a:t>
            </a:r>
            <a:r>
              <a:rPr lang="ru-RU" dirty="0" err="1"/>
              <a:t>Telnet</a:t>
            </a:r>
            <a:r>
              <a:rPr lang="ru-RU" dirty="0"/>
              <a:t>, 25 — для электронной почты, 43 — для </a:t>
            </a:r>
            <a:r>
              <a:rPr lang="ru-RU" dirty="0" err="1"/>
              <a:t>whois</a:t>
            </a:r>
            <a:r>
              <a:rPr lang="ru-RU" dirty="0"/>
              <a:t>; 79 — для </a:t>
            </a:r>
            <a:r>
              <a:rPr lang="ru-RU" dirty="0" err="1"/>
              <a:t>finger</a:t>
            </a:r>
            <a:r>
              <a:rPr lang="ru-RU" dirty="0"/>
              <a:t>, 80 — для HTTP, 119 — для </a:t>
            </a:r>
            <a:r>
              <a:rPr lang="ru-RU" dirty="0" err="1"/>
              <a:t>netnews</a:t>
            </a:r>
            <a:r>
              <a:rPr lang="ru-RU" dirty="0"/>
              <a:t>; список можно продолжать</a:t>
            </a:r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4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54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dirty="0"/>
              <a:t>Сначала конструируется </a:t>
            </a:r>
            <a:r>
              <a:rPr lang="ru-RU" dirty="0" err="1"/>
              <a:t>Socket</a:t>
            </a:r>
            <a:r>
              <a:rPr lang="ru-RU" dirty="0"/>
              <a:t>, специфицирующий имя хоста “internic.net” и номер порта 43. Internic.net — это </a:t>
            </a:r>
            <a:r>
              <a:rPr lang="ru-RU" dirty="0" err="1"/>
              <a:t>Web</a:t>
            </a:r>
            <a:r>
              <a:rPr lang="ru-RU" dirty="0"/>
              <a:t>-сайт </a:t>
            </a:r>
            <a:r>
              <a:rPr lang="ru-RU" dirty="0" err="1"/>
              <a:t>InterNIC</a:t>
            </a:r>
            <a:r>
              <a:rPr lang="ru-RU" dirty="0"/>
              <a:t>, обрабатывающий запросы </a:t>
            </a:r>
            <a:r>
              <a:rPr lang="ru-RU" dirty="0" err="1"/>
              <a:t>whois</a:t>
            </a:r>
            <a:r>
              <a:rPr lang="ru-RU" dirty="0"/>
              <a:t>. Порт 43 предназначен именно для этой службы. Затем </a:t>
            </a:r>
          </a:p>
          <a:p>
            <a:pPr>
              <a:spcBef>
                <a:spcPct val="0"/>
              </a:spcBef>
            </a:pPr>
            <a:r>
              <a:rPr lang="ru-RU" dirty="0"/>
              <a:t>и входной, и выходной потоки открываются в сокете. Далее конструируется строка, содержащая имя </a:t>
            </a:r>
            <a:r>
              <a:rPr lang="ru-RU" dirty="0" err="1"/>
              <a:t>Web</a:t>
            </a:r>
            <a:r>
              <a:rPr lang="ru-RU" dirty="0"/>
              <a:t>-сайта, информацию о котором вы хотите получить. В данном случае, если никакой сайт не указан в командной строке, используется “osborne.com”. Строка преобразуется в байтовый массив и отправляется в сокет. После этого ответ читается из сокета и результат отображается на экране</a:t>
            </a:r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5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31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9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1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6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39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14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dirty="0"/>
              <a:t>Класс URI, инкапсулирует универсальный идентификатор ресурса ( </a:t>
            </a:r>
            <a:r>
              <a:rPr lang="ru-RU" dirty="0" err="1"/>
              <a:t>Uniform</a:t>
            </a:r>
            <a:r>
              <a:rPr lang="ru-RU" dirty="0"/>
              <a:t>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— URI). URI очень похож на URL. На самом деле URL представляет собой подмножество URI. URI предоставляет стандартный способ идентификации ресурсов. URL также описывает доступ к ресурсу.</a:t>
            </a:r>
          </a:p>
          <a:p>
            <a:pPr>
              <a:spcBef>
                <a:spcPct val="0"/>
              </a:spcBef>
            </a:pPr>
            <a:endParaRPr lang="ru-RU" dirty="0"/>
          </a:p>
          <a:p>
            <a:pPr>
              <a:spcBef>
                <a:spcPct val="0"/>
              </a:spcBef>
            </a:pPr>
            <a:r>
              <a:rPr lang="ru-RU" dirty="0"/>
              <a:t>Пакет java.net включает классы и интерфейсы, помогающие управлять </a:t>
            </a:r>
            <a:r>
              <a:rPr lang="ru-RU" dirty="0" err="1"/>
              <a:t>cookie</a:t>
            </a:r>
            <a:r>
              <a:rPr lang="ru-RU" dirty="0"/>
              <a:t>-наборами, которые могут использоваться для создания HTTP-сеансов с поддержкой состояния (в противоположность таковым без поддержки состояния).</a:t>
            </a:r>
          </a:p>
          <a:p>
            <a:pPr>
              <a:spcBef>
                <a:spcPct val="0"/>
              </a:spcBef>
            </a:pPr>
            <a:endParaRPr lang="ru-RU" dirty="0"/>
          </a:p>
          <a:p>
            <a:pPr>
              <a:spcBef>
                <a:spcPct val="0"/>
              </a:spcBef>
            </a:pPr>
            <a:r>
              <a:rPr lang="ru-RU" dirty="0"/>
              <a:t>Дейтаграммы (</a:t>
            </a:r>
            <a:r>
              <a:rPr lang="ru-RU" dirty="0" err="1"/>
              <a:t>datagramms</a:t>
            </a:r>
            <a:r>
              <a:rPr lang="ru-RU" dirty="0"/>
              <a:t>) — это порции информации, передаваемые между машинами. В некотором отношении они подобны сильным броскам тренированного, но подслеповатого </a:t>
            </a:r>
            <a:r>
              <a:rPr lang="ru-RU" dirty="0" err="1"/>
              <a:t>кетчера</a:t>
            </a:r>
            <a:r>
              <a:rPr lang="ru-RU" dirty="0"/>
              <a:t> в сторону третьего </a:t>
            </a:r>
            <a:r>
              <a:rPr lang="ru-RU" dirty="0" err="1"/>
              <a:t>бейсмена</a:t>
            </a:r>
            <a:r>
              <a:rPr lang="ru-RU" dirty="0"/>
              <a:t>. Как только дейтаграмма запущена в сторону нужной цели, нет никаких гарантий, что она достигнет цели, или кто-нибудь окажется на месте, чтобы ее подхватить. Точно так же, когда дейтаграмма принимается, нет никакой гарантии, что она не была повреждена в пути, или что ее отправитель все еще ожидает ответа. </a:t>
            </a:r>
            <a:r>
              <a:rPr lang="ru-RU" dirty="0" err="1"/>
              <a:t>Java</a:t>
            </a:r>
            <a:r>
              <a:rPr lang="ru-RU" dirty="0"/>
              <a:t> реализует дейтаграммы поверх протокола UDP, используя для этого два класса: </a:t>
            </a:r>
            <a:r>
              <a:rPr lang="ru-RU" dirty="0" err="1"/>
              <a:t>DatagramPacket</a:t>
            </a:r>
            <a:r>
              <a:rPr lang="ru-RU" dirty="0"/>
              <a:t> — контейнер данных, и </a:t>
            </a:r>
            <a:r>
              <a:rPr lang="ru-RU" dirty="0" err="1"/>
              <a:t>DatagramSocket</a:t>
            </a:r>
            <a:r>
              <a:rPr lang="ru-RU" dirty="0"/>
              <a:t> — механизм, используемый для обслуживания </a:t>
            </a:r>
            <a:r>
              <a:rPr lang="ru-RU" dirty="0" err="1"/>
              <a:t>DatagramPacket</a:t>
            </a:r>
            <a:r>
              <a:rPr lang="ru-RU" dirty="0"/>
              <a:t>.</a:t>
            </a:r>
          </a:p>
          <a:p>
            <a:pPr>
              <a:spcBef>
                <a:spcPct val="0"/>
              </a:spcBef>
            </a:pPr>
            <a:endParaRPr lang="ru-RU" dirty="0"/>
          </a:p>
          <a:p>
            <a:pPr>
              <a:spcBef>
                <a:spcPct val="0"/>
              </a:spcBef>
            </a:pPr>
            <a:endParaRPr lang="ru-RU" dirty="0"/>
          </a:p>
          <a:p>
            <a:pPr>
              <a:spcBef>
                <a:spcPct val="0"/>
              </a:spcBef>
            </a:pPr>
            <a:endParaRPr lang="ru-RU" dirty="0"/>
          </a:p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46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dirty="0"/>
              <a:t>Очень простое сетевое взаимодействие: клиент и сервер. Сообщения набираются в окне на сервере и передаются по сети на сторону клиента, где и отображаются.</a:t>
            </a:r>
          </a:p>
          <a:p>
            <a:pPr>
              <a:spcBef>
                <a:spcPct val="0"/>
              </a:spcBef>
            </a:pPr>
            <a:r>
              <a:rPr lang="ru-RU" dirty="0"/>
              <a:t>Этот пример программы ограничен конструктором </a:t>
            </a:r>
            <a:r>
              <a:rPr lang="ru-RU" dirty="0" err="1"/>
              <a:t>DtagramSocket</a:t>
            </a:r>
            <a:r>
              <a:rPr lang="ru-RU" dirty="0"/>
              <a:t> для запуска между портами локальной машины. Чтобы использовать программы, выполните следующую команду:</a:t>
            </a:r>
          </a:p>
          <a:p>
            <a:pPr>
              <a:spcBef>
                <a:spcPct val="0"/>
              </a:spcBef>
            </a:pP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WriteServer</a:t>
            </a:r>
            <a:endParaRPr lang="ru-RU" dirty="0"/>
          </a:p>
          <a:p>
            <a:pPr>
              <a:spcBef>
                <a:spcPct val="0"/>
              </a:spcBef>
            </a:pPr>
            <a:r>
              <a:rPr lang="ru-RU" dirty="0"/>
              <a:t>в одном окне; это будет клиент. Затем в другом окне запустите </a:t>
            </a:r>
          </a:p>
          <a:p>
            <a:pPr>
              <a:spcBef>
                <a:spcPct val="0"/>
              </a:spcBef>
            </a:pP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WriteServer</a:t>
            </a:r>
            <a:r>
              <a:rPr lang="ru-RU" dirty="0"/>
              <a:t> 1</a:t>
            </a:r>
          </a:p>
          <a:p>
            <a:pPr>
              <a:spcBef>
                <a:spcPct val="0"/>
              </a:spcBef>
            </a:pPr>
            <a:r>
              <a:rPr lang="ru-RU" dirty="0"/>
              <a:t>Это будет сервер. Все, что вы напечатаете в окне сервера, после получения символа перевода строки будет отправлено в клиентское окно.</a:t>
            </a:r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504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3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41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4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2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1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50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7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://itvdn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Работа с сетью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InetAddress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4950" y="1463845"/>
            <a:ext cx="96202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 для инкапсуляции как числового IP-адреса, так и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доменного имени для этого адреса</a:t>
            </a:r>
            <a:endParaRPr lang="en-US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Inet4Address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Inet6Address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ы-фабрики: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75739"/>
            <a:ext cx="6524625" cy="727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388304"/>
            <a:ext cx="5723645" cy="2833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25" y="417637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сокетов.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Классы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ServerSocket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Socket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1469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сокетов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3594" y="2550829"/>
            <a:ext cx="52768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Конечная точка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обмена данными между процессами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Могут содержать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один входной и один выходной поток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Процессы обмениваются данными путем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записи и чтения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из соответствующих потоков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ServerSocket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Socket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</a:t>
            </a: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пакета 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java.net</a:t>
            </a: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28" y="1905000"/>
            <a:ext cx="4990972" cy="32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Адресация подключений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53" y="1847850"/>
            <a:ext cx="5992494" cy="3714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05600" y="1735138"/>
            <a:ext cx="441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Три компонента адреса: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адрес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или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имя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машины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номер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порта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(0-65635, </a:t>
            </a:r>
            <a:b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ниже 1024 – зарезервированы)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цель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подключения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313566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сокетов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14" y="1379538"/>
            <a:ext cx="5601372" cy="4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2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сокетов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7900" y="2000864"/>
            <a:ext cx="7696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Whois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Server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Version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1.3</a:t>
            </a:r>
          </a:p>
          <a:p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Domain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names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.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.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.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org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domains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registered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many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different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competing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registrars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http://www.internic.net</a:t>
            </a:r>
          </a:p>
          <a:p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detailed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Domain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: OSBORNE.COM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Registrar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: NETWORK SOLUTIONS, INC.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Whois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Server: whois.networksolutions.com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Referral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URL: http://www.networksolutions.com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Server: NS1.EPPG.COM</a:t>
            </a:r>
          </a:p>
          <a:p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Server: NS2.EPPG.COM</a:t>
            </a:r>
          </a:p>
        </p:txBody>
      </p:sp>
    </p:spTree>
    <p:extLst>
      <p:ext uri="{BB962C8B-B14F-4D97-AF65-F5344CB8AC3E}">
        <p14:creationId xmlns:p14="http://schemas.microsoft.com/office/powerpoint/2010/main" val="10523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Минимальный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TCP/IP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-сервер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69" y="1371600"/>
            <a:ext cx="4404031" cy="49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6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Минимальный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TCP/IP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клиент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41762"/>
            <a:ext cx="5381625" cy="49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Другие полезные классы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2071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URL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463845"/>
            <a:ext cx="10896600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Представляет простой согласованный программный интерфейс для доступа к информации в Сети посредством использования URL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06" y="2266278"/>
            <a:ext cx="7653337" cy="885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310931"/>
            <a:ext cx="6924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879664"/>
            <a:ext cx="5062537" cy="4428903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URLConnection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463845"/>
            <a:ext cx="10110787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общего назначения, предназначенный для доступа к атрибутам удаленного ресурса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49" y="1842742"/>
            <a:ext cx="5106376" cy="42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6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HttpURLConnection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09950" y="1371600"/>
            <a:ext cx="550545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Обеспечивает поддержку соединений 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HTTP</a:t>
            </a: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1848418"/>
            <a:ext cx="5505450" cy="44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6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 классы и интерфейсы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600" y="1900884"/>
            <a:ext cx="929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</a:t>
            </a:r>
            <a:r>
              <a:rPr lang="en-US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URI</a:t>
            </a:r>
            <a:endParaRPr lang="ru-RU" sz="16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CookieHandler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CookieManager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HttpCookie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интерфейсы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CookiePolicy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CookieStore</a:t>
            </a:r>
            <a:endParaRPr lang="ru-RU" sz="16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DatagramPacket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контейнер данных, и </a:t>
            </a:r>
            <a:r>
              <a:rPr lang="en-US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DatagramSocket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механизм, используемый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обслуживания </a:t>
            </a:r>
            <a:r>
              <a:rPr lang="en-US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DatagramPacket</a:t>
            </a: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56" y="3879694"/>
            <a:ext cx="6410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87487"/>
            <a:ext cx="4078267" cy="4846637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дейтаграммами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2800" y="1371600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Обеспечивает поддержку соединений 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HTTP</a:t>
            </a:r>
            <a:endParaRPr lang="ru-RU" sz="1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301" y="2343460"/>
            <a:ext cx="5096299" cy="3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Библиотеки для работы с сетью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23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Полезные библиотеки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32372" y="1731275"/>
            <a:ext cx="9448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Apache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Commons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логическое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продолжение пакета java.net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множество классов для работы с основными сетевыми протоколами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HttpClient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библиотека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работы с HTTP-ресурсами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JGroups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все, что касается обмена сообщениями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можно строить кластеры, узлы которых могут слать сообщения друг-другу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23" y="1600200"/>
            <a:ext cx="892175" cy="89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3" y="2819792"/>
            <a:ext cx="864124" cy="864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35637"/>
            <a:ext cx="896037" cy="896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23" b="46150"/>
          <a:stretch/>
        </p:blipFill>
        <p:spPr>
          <a:xfrm>
            <a:off x="3276600" y="5349638"/>
            <a:ext cx="2470828" cy="6591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155100"/>
            <a:ext cx="1842716" cy="10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Работа с сетью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200" y="22098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Доработка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созданного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ранее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чат-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клиента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(сервер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предоставлен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71159" y="18002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559" y="26445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70" y="4356414"/>
            <a:ext cx="1487660" cy="14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Работа с сетью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06" y="1337469"/>
            <a:ext cx="6792388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6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Работа с сетью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19" y="1272589"/>
            <a:ext cx="8991600" cy="49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6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сетью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2054749"/>
            <a:ext cx="100584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сокет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Протоколы каких видов используются при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сокетном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взаимодействии?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работы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сетевыми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подключениями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знаете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дейтаграмма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64131" y="3678496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приложений для платформы </a:t>
            </a:r>
            <a:r>
              <a:rPr lang="ru-RU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Создание графического интерфейса пользователя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286000" y="2362200"/>
            <a:ext cx="8077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понятия. Пакет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java.net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сокетов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ServerSocket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Socket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Другие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полезн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классы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Библиотеки для работы с сетью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понятия. Пакет java.net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40" y="3111153"/>
            <a:ext cx="4034660" cy="3025995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сетью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2641" y="1735121"/>
            <a:ext cx="7410450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практически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синоним программирования для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Internet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безопасный, межплатформенный и переносимый код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классы, определенные в пакете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java.net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Сети – обширная и сложная тема, мы коснемся лишь ее части</a:t>
            </a:r>
          </a:p>
        </p:txBody>
      </p:sp>
    </p:spTree>
    <p:extLst>
      <p:ext uri="{BB962C8B-B14F-4D97-AF65-F5344CB8AC3E}">
        <p14:creationId xmlns:p14="http://schemas.microsoft.com/office/powerpoint/2010/main" val="248694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сокета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1607344"/>
            <a:ext cx="1038225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Сокеты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socket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разъём) – название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программного интерфейса для обеспечения обмена данными между процессами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которые могут работать как на одной машине, так и на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разных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связанных между собой сетью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Сокет –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абстрактный объект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представляющий конечную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точку подключения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Следует различать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клиентские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серверные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сокеты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клиентские сокеты – аппараты телефонной сети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серверные – коммутаторы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Клиентское приложение (например, браузер) использует только клиентские сокеты, а серверное (например, веб-сервер, которому браузер посылает запросы) – как клиентские, так и серверные сокеты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сокетов впервые появился в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BSD </a:t>
            </a:r>
            <a:r>
              <a:rPr lang="ru-RU" sz="16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Unix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описан в стандарте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POSIX.1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более-менее поддерживается всеми современными ОС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536" y="5029199"/>
            <a:ext cx="118586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Протокол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сокетных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коммуникаций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1607344"/>
            <a:ext cx="1038225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Internet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-протокол (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IP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это  низкоуровневый маршрутизирующий протокол, который разбивает данные на небольшие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пакеты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посылает их через сеть по определенному адресу, что не гарантирует доставки всех этих пакетов по этому адресу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Протокол управления передачей </a:t>
            </a:r>
            <a:r>
              <a:rPr lang="ru-RU" sz="16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Transmission</a:t>
            </a:r>
            <a:r>
              <a:rPr lang="ru-RU" sz="16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Control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Protocol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TCP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является протоколом более высокого </a:t>
            </a:r>
            <a:r>
              <a:rPr lang="ru-RU" sz="16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уровня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обеспечивающий надежную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сборку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этих пакетов,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сортировку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повторную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передачу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необходимую для надежной доставки данных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Протокол пользовательских дейтаграмм (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User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Datagram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Protocol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UDP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), стоящий непосредственно за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TCP, может быть использован непосредственно для поддержки быстрой, не требующей постоянного соединения и ненадежной </a:t>
            </a:r>
            <a:r>
              <a:rPr lang="ru-RU" sz="16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транспортировки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пакетов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136" y="4876799"/>
            <a:ext cx="1338263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0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Пакет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java.net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81203"/>
            <a:ext cx="8248650" cy="45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654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44622</TotalTime>
  <Words>1643</Words>
  <Application>Microsoft Office PowerPoint</Application>
  <PresentationFormat>Широкоэкранный</PresentationFormat>
  <Paragraphs>305</Paragraphs>
  <Slides>37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3314</cp:revision>
  <dcterms:created xsi:type="dcterms:W3CDTF">2010-11-10T13:30:04Z</dcterms:created>
  <dcterms:modified xsi:type="dcterms:W3CDTF">2017-08-07T10:01:09Z</dcterms:modified>
</cp:coreProperties>
</file>